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k.wikipedia.org/wiki/1991" TargetMode="External"/><Relationship Id="rId2" Type="http://schemas.openxmlformats.org/officeDocument/2006/relationships/hyperlink" Target="http://uk.wikipedia.org/wiki/1987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www.newsmarket.com.ua/wp-content/uploads/2013/11/superheroes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8136904" cy="6099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6934544" cy="68012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rgbClr val="7030A0"/>
                </a:solidFill>
              </a:rPr>
              <a:t>Дитяча письменниця</a:t>
            </a: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http://laginlib.org.ua/blog/wp-content/uploads/2013/09/%D0%B1%D0%BE%D1%8F%D0%B3%D1%83%D0%B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1906905" cy="2821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lodb.org.ua/assets/images/Novynky/3_11/planeta-smugastyx-ravlykiv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2304256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library.sokal.lviv.ua/images/akciya/voronyn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3573016"/>
            <a:ext cx="1906905" cy="2947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3.bp.blogspot.com/-thhu6hll44E/U-iSR4zdrPI/AAAAAAAACrE/Mr_gdzWbi3U/s1600/15b960c4_e4e9_11e2_9526_00163c2d0dbf_c5b8bae9_e4ea_11e2_9526_00163c2d0dbf.resize1.jpe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1052736"/>
            <a:ext cx="1883162" cy="3017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Леся Вороніна. Таємниці пурпурової планети. — Вінниця: Теза, 200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32656"/>
            <a:ext cx="2383155" cy="380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luluka.com.ua/upload/iblock/79e/79e70abe84341167f7c2227844d168be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7544" y="3997960"/>
            <a:ext cx="2860040" cy="28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://life.img.pravda.com/images/doc/4/6/46c6e57-voron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07904" y="4149080"/>
            <a:ext cx="2190750" cy="2428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Літературні псевдоніми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84168" y="1484784"/>
            <a:ext cx="2721504" cy="4614264"/>
          </a:xfrm>
        </p:spPr>
        <p:txBody>
          <a:bodyPr/>
          <a:lstStyle/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Гаврило Ґава</a:t>
            </a:r>
          </a:p>
          <a:p>
            <a:endParaRPr lang="uk-U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Ніна Ворон</a:t>
            </a:r>
          </a:p>
          <a:p>
            <a:endParaRPr lang="uk-U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Олена Вербна.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Рисунок 3" descr="http://ukrgazeta.eu/images/novyny09/kultura/voronina_kherson.org.u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5709920" cy="4338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Перекладає з польської мови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56792"/>
            <a:ext cx="3046112" cy="454225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твори 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Станіслава Лема </a:t>
            </a:r>
          </a:p>
          <a:p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Славоміра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Мрожека</a:t>
            </a:r>
            <a:endParaRPr lang="uk-UA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Анни Ковальської</a:t>
            </a: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Анни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Карвінської</a:t>
            </a:r>
            <a:endParaRPr lang="uk-UA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Гелени </a:t>
            </a:r>
            <a:r>
              <a:rPr lang="uk-UA" b="1" dirty="0" err="1" smtClean="0">
                <a:solidFill>
                  <a:schemeClr val="tx2">
                    <a:lumMod val="75000"/>
                  </a:schemeClr>
                </a:solidFill>
              </a:rPr>
              <a:t>Бехлерової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 descr="http://litakcent.com/wp-content/uploads/2010/06/DSC_00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628800"/>
            <a:ext cx="522007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Відзнаки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endParaRPr lang="ru-RU" dirty="0" smtClean="0"/>
          </a:p>
          <a:p>
            <a:pPr lvl="0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Лауреат Всеукраїнської акції «Книжка року» (2004);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Лауреат Всеукраїнського конкурсу романів, кіносценаріїв і п'єс «Коронація слова» (2005);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Лауреат Міжнародного літературного конкурсу «Дитячий Портал» (2006);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Лауреат конкурсу «Книжка року </a:t>
            </a:r>
            <a:r>
              <a:rPr lang="uk-UA" b="1" dirty="0" err="1" smtClean="0">
                <a:solidFill>
                  <a:schemeClr val="bg2">
                    <a:lumMod val="25000"/>
                  </a:schemeClr>
                </a:solidFill>
              </a:rPr>
              <a:t>Бі-бі-сі</a:t>
            </a:r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» (2008);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lvl="0"/>
            <a:r>
              <a:rPr lang="uk-UA" b="1" dirty="0" smtClean="0">
                <a:solidFill>
                  <a:schemeClr val="bg2">
                    <a:lumMod val="25000"/>
                  </a:schemeClr>
                </a:solidFill>
              </a:rPr>
              <a:t>Перша премія УІ Московського міжнародного конкурсу «Мистецтво книги» у номінації «Книга для дітей та юнацтва» за книжку «Сни Ганса-Християна» (2009);</a:t>
            </a:r>
            <a:endParaRPr lang="ru-RU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rgbClr val="FF0000"/>
                </a:solidFill>
              </a:rPr>
              <a:t>Проблемне питання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527048"/>
            <a:ext cx="8410136" cy="1685928"/>
          </a:xfrm>
        </p:spPr>
        <p:txBody>
          <a:bodyPr/>
          <a:lstStyle/>
          <a:p>
            <a:pPr algn="ctr">
              <a:buNone/>
            </a:pPr>
            <a:r>
              <a:rPr lang="uk-UA" dirty="0" smtClean="0"/>
              <a:t>	</a:t>
            </a:r>
            <a:r>
              <a:rPr lang="uk-UA" sz="3200" b="1" dirty="0" smtClean="0"/>
              <a:t>Чи може звичайна людина подолати свій страх і стати героєм?</a:t>
            </a:r>
            <a:endParaRPr lang="ru-RU" sz="3200" b="1" dirty="0"/>
          </a:p>
        </p:txBody>
      </p:sp>
      <p:pic>
        <p:nvPicPr>
          <p:cNvPr id="4" name="Рисунок 3" descr="http://shkola.ostriv.in.ua/images/publications/4/13099/134944142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852936"/>
            <a:ext cx="28575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01008" y="1340768"/>
            <a:ext cx="5523723" cy="1872208"/>
          </a:xfrm>
        </p:spPr>
        <p:txBody>
          <a:bodyPr>
            <a:normAutofit fontScale="90000"/>
          </a:bodyPr>
          <a:lstStyle/>
          <a:p>
            <a:pPr algn="just"/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2700" b="1" dirty="0" smtClean="0">
                <a:solidFill>
                  <a:srgbClr val="C00000"/>
                </a:solidFill>
              </a:rPr>
              <a:t>Тема уроку: </a:t>
            </a:r>
            <a:r>
              <a:rPr lang="uk-UA" sz="2200" b="1" dirty="0" smtClean="0">
                <a:solidFill>
                  <a:srgbClr val="006600"/>
                </a:solidFill>
              </a:rPr>
              <a:t>Леся </a:t>
            </a:r>
            <a:r>
              <a:rPr lang="uk-UA" sz="2200" b="1" dirty="0" err="1" smtClean="0">
                <a:solidFill>
                  <a:srgbClr val="006600"/>
                </a:solidFill>
              </a:rPr>
              <a:t>Воронина</a:t>
            </a:r>
            <a:r>
              <a:rPr lang="uk-UA" sz="2200" b="1" dirty="0" smtClean="0">
                <a:solidFill>
                  <a:srgbClr val="006600"/>
                </a:solidFill>
              </a:rPr>
              <a:t> – сучасна  письменниця, авторка багатьох книг для дітей. Фантастична, романтична, багатоепізодна, повість про виховання гідності та мужності «Таємне Товариство боягузів, або засіб від переляку № 9»</a:t>
            </a:r>
            <a:br>
              <a:rPr lang="uk-UA" sz="2200" b="1" dirty="0" smtClean="0">
                <a:solidFill>
                  <a:srgbClr val="006600"/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2492896"/>
            <a:ext cx="6048672" cy="396044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   </a:t>
            </a:r>
          </a:p>
          <a:p>
            <a:pPr>
              <a:buNone/>
            </a:pPr>
            <a:r>
              <a:rPr lang="uk-UA" b="1" dirty="0" smtClean="0">
                <a:solidFill>
                  <a:srgbClr val="C00000"/>
                </a:solidFill>
              </a:rPr>
              <a:t>Мета уроку:</a:t>
            </a:r>
          </a:p>
          <a:p>
            <a:r>
              <a:rPr lang="uk-UA" sz="1800" b="1" dirty="0" smtClean="0">
                <a:solidFill>
                  <a:srgbClr val="002060"/>
                </a:solidFill>
              </a:rPr>
              <a:t>ознайомитися  з основними моментами з  життя і творчості відомої дитячої  письменниці,</a:t>
            </a:r>
          </a:p>
          <a:p>
            <a:r>
              <a:rPr lang="uk-UA" sz="1800" b="1" dirty="0" smtClean="0">
                <a:solidFill>
                  <a:srgbClr val="002060"/>
                </a:solidFill>
              </a:rPr>
              <a:t>усвідомити ідейно-художній зміст повісті;</a:t>
            </a:r>
          </a:p>
          <a:p>
            <a:r>
              <a:rPr lang="uk-UA" sz="1800" b="1" dirty="0" smtClean="0">
                <a:solidFill>
                  <a:srgbClr val="002060"/>
                </a:solidFill>
              </a:rPr>
              <a:t>розвивати навички виразного читання, переказу твору та вміння вільно </a:t>
            </a:r>
            <a:r>
              <a:rPr lang="uk-UA" sz="1800" b="1" i="1" dirty="0" smtClean="0">
                <a:solidFill>
                  <a:srgbClr val="002060"/>
                </a:solidFill>
              </a:rPr>
              <a:t> </a:t>
            </a:r>
            <a:r>
              <a:rPr lang="uk-UA" sz="1800" b="1" dirty="0" smtClean="0">
                <a:solidFill>
                  <a:srgbClr val="002060"/>
                </a:solidFill>
              </a:rPr>
              <a:t>висловлювати власні  думки;</a:t>
            </a:r>
          </a:p>
          <a:p>
            <a:r>
              <a:rPr lang="uk-UA" sz="1800" b="1" dirty="0" smtClean="0">
                <a:solidFill>
                  <a:srgbClr val="002060"/>
                </a:solidFill>
              </a:rPr>
              <a:t>вчитися самовдосконалюватися, </a:t>
            </a:r>
            <a:r>
              <a:rPr lang="uk-UA" sz="1800" b="1" dirty="0" err="1" smtClean="0">
                <a:solidFill>
                  <a:srgbClr val="002060"/>
                </a:solidFill>
              </a:rPr>
              <a:t>самореалізовуватися</a:t>
            </a:r>
            <a:r>
              <a:rPr lang="uk-UA" sz="1800" b="1" dirty="0" smtClean="0">
                <a:solidFill>
                  <a:srgbClr val="002060"/>
                </a:solidFill>
              </a:rPr>
              <a:t>, вірити в себе, у власні сили, бути добрими, чуйними, ввічливими,   залишатися людиною в будь – яких життєвих ситуаціях; поважати  </a:t>
            </a:r>
            <a:r>
              <a:rPr lang="uk-UA" sz="1800" b="1" dirty="0" err="1" smtClean="0">
                <a:solidFill>
                  <a:srgbClr val="002060"/>
                </a:solidFill>
              </a:rPr>
              <a:t>родиннї</a:t>
            </a:r>
            <a:r>
              <a:rPr lang="uk-UA" sz="1800" b="1" dirty="0" smtClean="0">
                <a:solidFill>
                  <a:srgbClr val="002060"/>
                </a:solidFill>
              </a:rPr>
              <a:t> цінності.</a:t>
            </a:r>
            <a:endParaRPr lang="ru-RU" sz="1800" b="1" dirty="0" smtClean="0">
              <a:solidFill>
                <a:srgbClr val="002060"/>
              </a:solidFill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http://booklya.com.ua/files/books/45165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3284984"/>
            <a:ext cx="208823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http://pedpresa.com.ua/wp-content/uploads/2012/10/%D0%BB%D0%B5%D1%81%D1%8F-%D0%B2%D0%BE%D1%80%D0%BE%D0%BD%D0%B8%D0%BD%D0%B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764704"/>
            <a:ext cx="3010637" cy="2012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ase"/>
            <a:r>
              <a:rPr lang="ru-RU" dirty="0" smtClean="0"/>
              <a:t/>
            </a:r>
            <a:br>
              <a:rPr lang="ru-RU" dirty="0" smtClean="0"/>
            </a:br>
            <a:r>
              <a:rPr lang="uk-UA" sz="4400" b="1" dirty="0" smtClean="0">
                <a:solidFill>
                  <a:srgbClr val="FF0000"/>
                </a:solidFill>
              </a:rPr>
              <a:t>Епіграф:</a:t>
            </a:r>
            <a:endParaRPr lang="ru-RU" sz="4400" b="1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0080" y="1484784"/>
            <a:ext cx="8503920" cy="4572000"/>
          </a:xfrm>
        </p:spPr>
        <p:txBody>
          <a:bodyPr/>
          <a:lstStyle/>
          <a:p>
            <a:pPr algn="r" fontAlgn="base">
              <a:buNone/>
            </a:pPr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>
              <a:buNone/>
            </a:pP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Природна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сміливість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є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та брила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мармуру</a:t>
            </a:r>
            <a:endParaRPr lang="ru-RU" b="1" i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>
              <a:buNone/>
            </a:pP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дорогоцінного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,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з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якої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страх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виробляє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fontAlgn="base">
              <a:buNone/>
            </a:pP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величну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 статую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</a:rPr>
              <a:t>мужності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algn="ctr" fontAlgn="base">
              <a:buNone/>
            </a:pPr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r" fontAlgn="base">
              <a:buNone/>
            </a:pP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</a:rPr>
              <a:t>Костянтин</a:t>
            </a: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ru-RU" sz="2400" b="1" i="1" dirty="0" err="1" smtClean="0">
                <a:solidFill>
                  <a:schemeClr val="accent4">
                    <a:lumMod val="50000"/>
                  </a:schemeClr>
                </a:solidFill>
              </a:rPr>
              <a:t>Ушинський</a:t>
            </a:r>
            <a:endParaRPr lang="ru-RU" sz="24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28600"/>
            <a:ext cx="8584632" cy="1184176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Леся </a:t>
            </a:r>
            <a:r>
              <a:rPr lang="uk-UA" sz="4000" b="1" dirty="0" err="1" smtClean="0">
                <a:solidFill>
                  <a:schemeClr val="accent2">
                    <a:lumMod val="75000"/>
                  </a:schemeClr>
                </a:solidFill>
              </a:rPr>
              <a:t>Воронина</a:t>
            </a: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uk-UA" sz="40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(Олена </a:t>
            </a:r>
            <a:r>
              <a:rPr lang="uk-UA" sz="3200" b="1" dirty="0" err="1" smtClean="0">
                <a:solidFill>
                  <a:schemeClr val="accent2">
                    <a:lumMod val="75000"/>
                  </a:schemeClr>
                </a:solidFill>
              </a:rPr>
              <a:t>Анастасіївна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3200" b="1" dirty="0" err="1" smtClean="0">
                <a:solidFill>
                  <a:schemeClr val="accent2">
                    <a:lumMod val="75000"/>
                  </a:schemeClr>
                </a:solidFill>
              </a:rPr>
              <a:t>Воронина</a:t>
            </a:r>
            <a:r>
              <a:rPr lang="uk-UA" sz="3200" b="1" dirty="0" smtClean="0">
                <a:solidFill>
                  <a:schemeClr val="accent2">
                    <a:lumMod val="75000"/>
                  </a:schemeClr>
                </a:solidFill>
              </a:rPr>
              <a:t>) </a:t>
            </a:r>
            <a:endParaRPr lang="ru-RU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043608" y="1916831"/>
            <a:ext cx="2952328" cy="429866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921558" y="1894900"/>
            <a:ext cx="3252332" cy="43424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36152" cy="1484784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1972  - 1979 навчання на філологічному факультеті Київського державного університету ім. Т. Г. Шевченка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71600" y="1700808"/>
            <a:ext cx="7532320" cy="14401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університ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12776"/>
            <a:ext cx="6890264" cy="4802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696" y="332656"/>
            <a:ext cx="9160696" cy="2048272"/>
          </a:xfrm>
        </p:spPr>
        <p:txBody>
          <a:bodyPr>
            <a:noAutofit/>
          </a:bodyPr>
          <a:lstStyle/>
          <a:p>
            <a:r>
              <a:rPr lang="uk-UA" sz="3200" b="1" dirty="0" smtClean="0"/>
              <a:t> </a:t>
            </a:r>
            <a:r>
              <a:rPr lang="uk-UA" sz="3200" b="1" dirty="0" smtClean="0">
                <a:solidFill>
                  <a:srgbClr val="00B050"/>
                </a:solidFill>
              </a:rPr>
              <a:t>З </a:t>
            </a:r>
            <a:r>
              <a:rPr lang="uk-UA" sz="3200" b="1" dirty="0" smtClean="0">
                <a:solidFill>
                  <a:srgbClr val="00B050"/>
                </a:solidFill>
                <a:hlinkClick r:id="rId2" tooltip="1987"/>
              </a:rPr>
              <a:t>1987</a:t>
            </a:r>
            <a:r>
              <a:rPr lang="uk-UA" sz="3200" b="1" dirty="0" smtClean="0">
                <a:solidFill>
                  <a:srgbClr val="00B050"/>
                </a:solidFill>
              </a:rPr>
              <a:t> до </a:t>
            </a:r>
            <a:r>
              <a:rPr lang="uk-UA" sz="3200" b="1" dirty="0" smtClean="0">
                <a:solidFill>
                  <a:srgbClr val="00B050"/>
                </a:solidFill>
                <a:hlinkClick r:id="rId3" tooltip="1991"/>
              </a:rPr>
              <a:t>1991</a:t>
            </a:r>
            <a:r>
              <a:rPr lang="uk-UA" sz="3200" b="1" dirty="0" smtClean="0">
                <a:solidFill>
                  <a:srgbClr val="00B050"/>
                </a:solidFill>
              </a:rPr>
              <a:t> року — редактор відділу з літератури та мистецтва журналу «Україна».</a:t>
            </a:r>
            <a: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200" b="1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ru-RU" sz="32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527048"/>
            <a:ext cx="8410136" cy="14699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litakcent.com/wp-content/uploads/2010/06/5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2132856"/>
            <a:ext cx="3744416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zik.ua/gallery/full/p/h/photo67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1916832"/>
            <a:ext cx="3085356" cy="4118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36152" cy="1196752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FFC000"/>
                </a:solidFill>
              </a:rPr>
              <a:t>З 1991 року працювала у дитячому журналі «Соняшник» 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3568" y="4005064"/>
            <a:ext cx="4017648" cy="1008112"/>
          </a:xfrm>
        </p:spPr>
        <p:txBody>
          <a:bodyPr>
            <a:noAutofit/>
          </a:bodyPr>
          <a:lstStyle/>
          <a:p>
            <a:pPr>
              <a:buNone/>
            </a:pPr>
            <a:endParaRPr lang="ru-RU" sz="3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https://encrypted-tbn1.gstatic.com/images?q=tbn:ANd9GcT6In6J-As6lg7NXSU1tjeP2rlKPTQS87kfu-SiXd08NjiMsg_r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31236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://upload.wikimedia.org/wikipedia/uk/archive/8/84/20101203142330!Sunflower_magaz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1124744"/>
            <a:ext cx="2661981" cy="3816424"/>
          </a:xfrm>
          <a:prstGeom prst="rect">
            <a:avLst/>
          </a:prstGeom>
          <a:noFill/>
        </p:spPr>
      </p:pic>
      <p:pic>
        <p:nvPicPr>
          <p:cNvPr id="9220" name="Picture 4" descr="http://cv01.twirpx.net/0480/04807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916832"/>
            <a:ext cx="2800350" cy="3810000"/>
          </a:xfrm>
          <a:prstGeom prst="rect">
            <a:avLst/>
          </a:prstGeom>
          <a:noFill/>
        </p:spPr>
      </p:pic>
      <p:pic>
        <p:nvPicPr>
          <p:cNvPr id="9222" name="Picture 6" descr="https://encrypted-tbn3.gstatic.com/images?q=tbn:ANd9GcTjA8s6jB0pK4Dm-SfEH4IfvdxgiFtmg6_q0D_9xowbWut0Pe6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3212976"/>
            <a:ext cx="2376264" cy="3394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28800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Авто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р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та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ведуча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програм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</a:rPr>
              <a:t> н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а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Радіо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 Культура </a:t>
            </a:r>
            <a:b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uk-UA" sz="36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03648" y="1556792"/>
            <a:ext cx="7100272" cy="4680520"/>
          </a:xfrm>
        </p:spPr>
        <p:txBody>
          <a:bodyPr/>
          <a:lstStyle/>
          <a:p>
            <a:endParaRPr lang="ru-RU"/>
          </a:p>
        </p:txBody>
      </p:sp>
      <p:pic>
        <p:nvPicPr>
          <p:cNvPr id="4" name="Рисунок 3" descr="http://www.grani-t.com.ua/img/other/new/voron/328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700808"/>
            <a:ext cx="712879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545</TotalTime>
  <Words>198</Words>
  <Application>Microsoft Office PowerPoint</Application>
  <PresentationFormat>Экран (4:3)</PresentationFormat>
  <Paragraphs>42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Georgia</vt:lpstr>
      <vt:lpstr>Wingdings</vt:lpstr>
      <vt:lpstr>Wingdings 2</vt:lpstr>
      <vt:lpstr>Официальная</vt:lpstr>
      <vt:lpstr>Презентация PowerPoint</vt:lpstr>
      <vt:lpstr>Проблемне питання</vt:lpstr>
      <vt:lpstr>    Тема уроку: Леся Воронина – сучасна  письменниця, авторка багатьох книг для дітей. Фантастична, романтична, багатоепізодна, повість про виховання гідності та мужності «Таємне Товариство боягузів, або засіб від переляку № 9»  </vt:lpstr>
      <vt:lpstr> Епіграф:</vt:lpstr>
      <vt:lpstr>Леся Воронина  (Олена Анастасіївна Воронина) </vt:lpstr>
      <vt:lpstr>  1972  - 1979 навчання на філологічному факультеті Київського державного університету ім. Т. Г. Шевченка</vt:lpstr>
      <vt:lpstr> З 1987 до 1991 року — редактор відділу з літератури та мистецтва журналу «Україна». </vt:lpstr>
      <vt:lpstr>З 1991 року працювала у дитячому журналі «Соняшник» </vt:lpstr>
      <vt:lpstr>Автор та ведуча програм на  Радіо Культура  </vt:lpstr>
      <vt:lpstr>Дитяча письменниця</vt:lpstr>
      <vt:lpstr>Літературні псевдоніми</vt:lpstr>
      <vt:lpstr>Перекладає з польської мови</vt:lpstr>
      <vt:lpstr>Відзнаки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Ярослав</cp:lastModifiedBy>
  <cp:revision>59</cp:revision>
  <dcterms:modified xsi:type="dcterms:W3CDTF">2020-01-05T20:45:10Z</dcterms:modified>
</cp:coreProperties>
</file>